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801"/>
  </p:normalViewPr>
  <p:slideViewPr>
    <p:cSldViewPr snapToGrid="0">
      <p:cViewPr varScale="1">
        <p:scale>
          <a:sx n="99" d="100"/>
          <a:sy n="99" d="100"/>
        </p:scale>
        <p:origin x="996" y="90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SPG Funding Allocation</c:v>
                </c:pt>
              </c:strCache>
            </c:strRef>
          </c:tx>
          <c:dPt>
            <c:idx val="0"/>
            <c:bubble3D val="0"/>
            <c:spPr>
              <a:solidFill>
                <a:srgbClr val="FF5C5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F0-A049-A2C0-9B8CD547B4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EF0-A049-A2C0-9B8CD547B4F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EF0-A049-A2C0-9B8CD547B4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EF0-A049-A2C0-9B8CD547B4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EF0-A049-A2C0-9B8CD547B4F3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F0-A049-A2C0-9B8CD547B4F3}"/>
              </c:ext>
            </c:extLst>
          </c:dPt>
          <c:dLbls>
            <c:dLbl>
              <c:idx val="0"/>
              <c:layout>
                <c:manualLayout>
                  <c:x val="-7.5815644631790441E-2"/>
                  <c:y val="-7.29227348986642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F0-A049-A2C0-9B8CD547B4F3}"/>
                </c:ext>
              </c:extLst>
            </c:dLbl>
            <c:dLbl>
              <c:idx val="1"/>
              <c:layout>
                <c:manualLayout>
                  <c:x val="7.1462587185717769E-2"/>
                  <c:y val="-8.65737329918023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F0-A049-A2C0-9B8CD547B4F3}"/>
                </c:ext>
              </c:extLst>
            </c:dLbl>
            <c:dLbl>
              <c:idx val="2"/>
              <c:layout>
                <c:manualLayout>
                  <c:x val="7.649780091728052E-2"/>
                  <c:y val="8.2513463867102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F0-A049-A2C0-9B8CD547B4F3}"/>
                </c:ext>
              </c:extLst>
            </c:dLbl>
            <c:dLbl>
              <c:idx val="3"/>
              <c:layout>
                <c:manualLayout>
                  <c:x val="4.9871923251427641E-2"/>
                  <c:y val="0.11486558159674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F0-A049-A2C0-9B8CD547B4F3}"/>
                </c:ext>
              </c:extLst>
            </c:dLbl>
            <c:dLbl>
              <c:idx val="4"/>
              <c:layout>
                <c:manualLayout>
                  <c:x val="3.8261743076308793E-2"/>
                  <c:y val="0.1497791815661386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F0-A049-A2C0-9B8CD547B4F3}"/>
                </c:ext>
              </c:extLst>
            </c:dLbl>
            <c:dLbl>
              <c:idx val="5"/>
              <c:layout>
                <c:manualLayout>
                  <c:x val="1.239444207811516E-2"/>
                  <c:y val="0.16091796784051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F0-A049-A2C0-9B8CD547B4F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KPI 1</c:v>
                </c:pt>
                <c:pt idx="1">
                  <c:v>KPI 2</c:v>
                </c:pt>
                <c:pt idx="2">
                  <c:v>KPI 3</c:v>
                </c:pt>
                <c:pt idx="3">
                  <c:v>KPI 4</c:v>
                </c:pt>
                <c:pt idx="4">
                  <c:v>KPI 5</c:v>
                </c:pt>
                <c:pt idx="5">
                  <c:v>Swimming</c:v>
                </c:pt>
              </c:strCache>
            </c:strRef>
          </c:cat>
          <c:val>
            <c:numRef>
              <c:f>Sheet1!$B$2:$B$7</c:f>
              <c:numCache>
                <c:formatCode>"£"#,##0_);[Red]\("£"#,##0\)</c:formatCode>
                <c:ptCount val="6"/>
                <c:pt idx="0">
                  <c:v>10700</c:v>
                </c:pt>
                <c:pt idx="1">
                  <c:v>3500</c:v>
                </c:pt>
                <c:pt idx="2">
                  <c:v>2500</c:v>
                </c:pt>
                <c:pt idx="3">
                  <c:v>1000</c:v>
                </c:pt>
                <c:pt idx="4">
                  <c:v>1000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0-A049-A2C0-9B8CD547B4F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758148640910703"/>
          <c:y val="0.19515124956550248"/>
          <c:w val="0.20441163430432902"/>
          <c:h val="0.6314265293973415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B51B-8A32-4596-9C5A-319A05DE884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4E6C6-AB87-425D-AF71-EEEFA3C12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4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4E6C6-AB87-425D-AF71-EEEFA3C126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8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4E6C6-AB87-425D-AF71-EEEFA3C126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4E6C6-AB87-425D-AF71-EEEFA3C126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4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4E6C6-AB87-425D-AF71-EEEFA3C126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1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4E6C6-AB87-425D-AF71-EEEFA3C126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2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>
              <a:cs typeface="Calibri" panose="020F0502020204030204"/>
            </a:endParaRPr>
          </a:p>
          <a:p>
            <a:endParaRPr lang="en-US" b="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4E6C6-AB87-425D-AF71-EEEFA3C126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83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>
              <a:defRPr/>
            </a:pPr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4E6C6-AB87-425D-AF71-EEEFA3C126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4E6C6-AB87-425D-AF71-EEEFA3C126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4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4E6C6-AB87-425D-AF71-EEEFA3C126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5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BA75-637A-44D9-8E4A-360407125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2A979-E128-42BF-9BA2-65FEC60F8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ADB52-35F7-4400-9A9B-8C5B3CDA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24A14-5A3E-4E45-819E-66E27C2C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124CC-6F0C-4A85-BF54-812EA675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6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A712-0C81-4D95-9910-BF51AFCF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6095E-B249-412D-9E0E-84073E4B6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EE4C-888D-479B-AA0B-1AADA0B5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F1275-EA1C-41C6-9EEC-89D80736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DA1A5-FF2D-4E1C-9192-31063E6C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6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F27A3-073B-4D89-8311-E6F87DFBB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405EE-7081-4DEA-94D7-5648F2EE9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1AF0D-A033-43DA-841E-6C2A7AD4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8789D-7559-4635-9FD3-60FF74C4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8B58-6EEE-433B-A251-22BC3B36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ADD5-7EDB-4984-A507-62BE4363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F721-7C0C-42BA-9D46-4AA72730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C3E75-08C0-49F2-BC37-B619CE25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2CB9-A05A-4967-A38F-52F662EF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531B8-6CA5-4ADE-B35D-4E6A267B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CF3C-F921-45FB-A4D7-A8787532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942D8-68D9-495D-9A2D-DE70823A0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229C0-BC08-4B22-9589-9DE948CA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AB883-E15C-4761-AD8D-2DA1BCD4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43B50-3C61-4406-A7B0-F2D4B4A6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1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A344-6126-4AC1-A558-371E2329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AA8D8-DDAF-401B-B85B-09070EBEA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87A19-2B19-4387-AC05-8FD890A8A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1620F-C08C-4D04-9FA9-FAECAF094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862DE-A69E-4FC1-984E-09D33774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39533-00EC-4B6C-B4D4-AF574174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0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7CB2-EDEE-41EA-8B06-CAA70894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56E5C-F077-40C9-8855-81B97D11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621F2-A0FC-42AF-81D3-DF1A250D3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605A-439E-4DB2-BD3D-1D752CDAB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492A57-6801-4F4E-A16E-7BF8EE43D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B781F-5FC9-41D0-9289-558288F5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9E580-E1B4-4DDF-8E28-AC6FD330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72C0A-C967-4399-B965-95C6EBB5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31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7448-845D-4498-9C4E-453E115D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C1AD8-151B-49DB-954E-184AAC67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0D455-4D32-4320-B403-1B6137E7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7327A-F0EA-4FFF-A9C5-0387BD7B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3E327-F739-4952-BCB1-99EDBD9D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525A0-A890-45DB-8193-634FC824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71668-F4BB-49EE-A8CC-352C7745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3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6AB7-B962-4924-8BA4-5C8E4632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EF9F-5CBB-4400-A8E6-031A359F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7DA32-90DA-4EC2-AC12-5BE86C1E0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2D1D-51FD-4FAC-9AB5-85434300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F7306-F8A3-4643-8AF6-DCF0AEF8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5EE95-49A3-44E1-A9FA-5871D3C9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AAAE-FE34-406E-B3AA-8E06A4C8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98140-45E9-4818-B50E-DB7B4147B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F7E7B-C4B7-43F3-A574-AA64B7AFE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B4174-AC05-4762-980D-DF627AA7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F6D7B-D6E3-4674-BC65-809119B6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AFEDE-0C18-46C2-B894-197D27F0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9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D843E-74AA-4595-A14A-69BBB86D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D7B75-68AD-4BB7-8DF9-ED6B8770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845CB-40D2-4D6D-959E-94E77A114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F62B2-269D-4D5B-8BFA-B8558058EB08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39583-B4F1-4E96-9BD9-5583FF2CA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A849A-6CCE-405F-A341-8FC5A69A8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E96B-9789-4B7B-80F4-57EDD657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6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1" name="Rectangle 1111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13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Rectangle 1115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Rectangle 1117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Rectangle 1121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615ED-96B3-40A2-8C25-D1F438623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8" y="533514"/>
            <a:ext cx="9617105" cy="1999602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FFFFFF"/>
                </a:solidFill>
              </a:rPr>
              <a:t>PE Budget Proposal </a:t>
            </a:r>
            <a:br>
              <a:rPr lang="en-GB" sz="4800" dirty="0">
                <a:solidFill>
                  <a:srgbClr val="FFFFFF"/>
                </a:solidFill>
              </a:rPr>
            </a:br>
            <a:r>
              <a:rPr lang="en-GB" sz="4800" dirty="0">
                <a:solidFill>
                  <a:srgbClr val="FFFFFF"/>
                </a:solidFill>
              </a:rPr>
              <a:t>for 2023-24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56790-914B-8925-D767-1ADEA4209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" r="8070" b="1"/>
          <a:stretch/>
        </p:blipFill>
        <p:spPr>
          <a:xfrm>
            <a:off x="8982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93450-CAB3-0DB6-115B-5AD90614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7" r="19118" b="-6"/>
          <a:stretch/>
        </p:blipFill>
        <p:spPr>
          <a:xfrm>
            <a:off x="35948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C9B8A12-6389-B2FD-FAFF-64CCEF0EF7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" r="-1" b="-1"/>
          <a:stretch/>
        </p:blipFill>
        <p:spPr>
          <a:xfrm>
            <a:off x="629480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B6E43-9DB1-CD35-AC99-F8446B9349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96" r="10201" b="-4"/>
          <a:stretch/>
        </p:blipFill>
        <p:spPr>
          <a:xfrm>
            <a:off x="905186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B3FC8B6-AF77-45D0-3963-AD583AB4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28" y="600590"/>
            <a:ext cx="2357173" cy="23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2309-0110-1AAC-2134-FDDE0E88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Performance Indicators (KPIs)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CDEEE-450E-F19C-2554-2F2445B0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b="1">
                <a:solidFill>
                  <a:srgbClr val="FF0000"/>
                </a:solidFill>
              </a:rPr>
              <a:t>KPI 1: </a:t>
            </a:r>
            <a:br>
              <a:rPr lang="en-GB" b="1"/>
            </a:br>
            <a:r>
              <a:rPr lang="en-GB"/>
              <a:t>The engagement of </a:t>
            </a:r>
            <a:r>
              <a:rPr lang="en-GB" u="sng"/>
              <a:t>all</a:t>
            </a:r>
            <a:r>
              <a:rPr lang="en-GB"/>
              <a:t> pupils in regular physical activity.</a:t>
            </a:r>
          </a:p>
          <a:p>
            <a:r>
              <a:rPr lang="en-GB" b="1">
                <a:solidFill>
                  <a:schemeClr val="accent2"/>
                </a:solidFill>
              </a:rPr>
              <a:t>KPI 2: </a:t>
            </a:r>
            <a:br>
              <a:rPr lang="en-GB" b="1"/>
            </a:br>
            <a:r>
              <a:rPr lang="en-GB"/>
              <a:t>The profile of PESSPA is being raised across the school as a tool for whole-school improvement.</a:t>
            </a:r>
          </a:p>
          <a:p>
            <a:r>
              <a:rPr lang="en-GB" b="1">
                <a:solidFill>
                  <a:schemeClr val="accent6"/>
                </a:solidFill>
              </a:rPr>
              <a:t>KPI 3: </a:t>
            </a:r>
            <a:br>
              <a:rPr lang="en-GB" b="1"/>
            </a:br>
            <a:r>
              <a:rPr lang="en-GB"/>
              <a:t>Increased confidence, knowledge and skills of all staff in teaching PE and sport.</a:t>
            </a:r>
          </a:p>
          <a:p>
            <a:r>
              <a:rPr lang="en-GB" b="1">
                <a:solidFill>
                  <a:schemeClr val="accent4"/>
                </a:solidFill>
              </a:rPr>
              <a:t>KPI 4: </a:t>
            </a:r>
            <a:br>
              <a:rPr lang="en-GB" b="1"/>
            </a:br>
            <a:r>
              <a:rPr lang="en-GB"/>
              <a:t>Broader experience of a range of sports and activities offered to all pupils.</a:t>
            </a:r>
          </a:p>
          <a:p>
            <a:r>
              <a:rPr lang="en-GB" b="1">
                <a:solidFill>
                  <a:schemeClr val="accent5"/>
                </a:solidFill>
              </a:rPr>
              <a:t>KPI 5: </a:t>
            </a:r>
            <a:br>
              <a:rPr lang="en-GB" b="1"/>
            </a:br>
            <a:r>
              <a:rPr lang="en-GB"/>
              <a:t>Increased participation in competitive sports.</a:t>
            </a:r>
          </a:p>
          <a:p>
            <a:r>
              <a:rPr lang="en-GB" b="1">
                <a:solidFill>
                  <a:srgbClr val="7030A0"/>
                </a:solidFill>
              </a:rPr>
              <a:t>KPI 6: </a:t>
            </a:r>
            <a:br>
              <a:rPr lang="en-GB" b="1"/>
            </a:br>
            <a:r>
              <a:rPr lang="en-GB"/>
              <a:t>Swimming Provision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9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68D-174B-4293-925F-59FAEABE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en-GB" dirty="0"/>
              <a:t>Sports Premium Grant (SPG) </a:t>
            </a:r>
            <a:br>
              <a:rPr lang="en-GB" dirty="0"/>
            </a:br>
            <a:r>
              <a:rPr lang="en-GB" dirty="0"/>
              <a:t>2023/2024 Proposal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BC1037-1E59-676C-5FB7-FCAD6384A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828849"/>
              </p:ext>
            </p:extLst>
          </p:nvPr>
        </p:nvGraphicFramePr>
        <p:xfrm>
          <a:off x="838200" y="1534332"/>
          <a:ext cx="11018003" cy="517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87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6886-32F2-40FF-BB7A-9C30967A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>
                <a:solidFill>
                  <a:srgbClr val="FF0000"/>
                </a:solidFill>
              </a:rPr>
              <a:t>Key Performance Indicator 1: </a:t>
            </a:r>
            <a:br>
              <a:rPr lang="en-GB" b="1"/>
            </a:br>
            <a:r>
              <a:rPr lang="en-GB" sz="2700"/>
              <a:t>The engagement of </a:t>
            </a:r>
            <a:r>
              <a:rPr lang="en-GB" sz="2700" u="sng"/>
              <a:t>all</a:t>
            </a:r>
            <a:r>
              <a:rPr lang="en-GB" sz="2700"/>
              <a:t> pupils in regular physical activity.</a:t>
            </a:r>
            <a:endParaRPr lang="en-GB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8D99A0F-FEB6-0C04-E87D-583318A41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38415"/>
              </p:ext>
            </p:extLst>
          </p:nvPr>
        </p:nvGraphicFramePr>
        <p:xfrm>
          <a:off x="209550" y="1966218"/>
          <a:ext cx="11772900" cy="449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1270143257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338316665"/>
                    </a:ext>
                  </a:extLst>
                </a:gridCol>
                <a:gridCol w="1253490">
                  <a:extLst>
                    <a:ext uri="{9D8B030D-6E8A-4147-A177-3AD203B41FA5}">
                      <a16:colId xmlns:a16="http://schemas.microsoft.com/office/drawing/2014/main" val="235727570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1037515808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452488724"/>
                    </a:ext>
                  </a:extLst>
                </a:gridCol>
              </a:tblGrid>
              <a:tr h="5337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Intent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Implementation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Funding Allocated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Impact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Sustainability </a:t>
                      </a:r>
                    </a:p>
                    <a:p>
                      <a:pPr algn="ctr"/>
                      <a:r>
                        <a:rPr lang="en-US" sz="1400" dirty="0"/>
                        <a:t>Next Steps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32814"/>
                  </a:ext>
                </a:extLst>
              </a:tr>
              <a:tr h="396519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Engagement in physical exercise.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Improve understanding of Healthy Eating and regular physical activity and to be able to articulate their feelings towards them.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Spare kit readily available to all children.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C53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 PE lessons a week. 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Young Sports Leaders implement break time sports activities.  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Breakfast and after school active and sports clubs.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Wigan Inspiring Healthy Lifestyles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6-week block on healthy eating and fitness.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C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£6648</a:t>
                      </a:r>
                    </a:p>
                  </a:txBody>
                  <a:tcPr>
                    <a:solidFill>
                      <a:srgbClr val="FF5C53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Improved curriculum enjoyment and participation.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Better articulation. 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Increased physical exercise every day.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Improved behaviour, mental and physical wellbeing and character development.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C53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Wigan Inspiring Healthy Lifestyles.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SEND provision and Inclusion.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7944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784" y="4755992"/>
            <a:ext cx="2123077" cy="12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3650266-AFF8-673C-CA25-DA30BCF8C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425095"/>
              </p:ext>
            </p:extLst>
          </p:nvPr>
        </p:nvGraphicFramePr>
        <p:xfrm>
          <a:off x="228600" y="1825625"/>
          <a:ext cx="1183005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531">
                  <a:extLst>
                    <a:ext uri="{9D8B030D-6E8A-4147-A177-3AD203B41FA5}">
                      <a16:colId xmlns:a16="http://schemas.microsoft.com/office/drawing/2014/main" val="1270143257"/>
                    </a:ext>
                  </a:extLst>
                </a:gridCol>
                <a:gridCol w="2336006">
                  <a:extLst>
                    <a:ext uri="{9D8B030D-6E8A-4147-A177-3AD203B41FA5}">
                      <a16:colId xmlns:a16="http://schemas.microsoft.com/office/drawing/2014/main" val="338316665"/>
                    </a:ext>
                  </a:extLst>
                </a:gridCol>
                <a:gridCol w="1654493">
                  <a:extLst>
                    <a:ext uri="{9D8B030D-6E8A-4147-A177-3AD203B41FA5}">
                      <a16:colId xmlns:a16="http://schemas.microsoft.com/office/drawing/2014/main" val="235727570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1037515808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452488724"/>
                    </a:ext>
                  </a:extLst>
                </a:gridCol>
              </a:tblGrid>
              <a:tr h="5452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Intent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Funding Allocated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Sustainability </a:t>
                      </a:r>
                    </a:p>
                    <a:p>
                      <a:pPr algn="ctr"/>
                      <a:r>
                        <a:rPr lang="en-US" sz="1600" dirty="0"/>
                        <a:t>Next Steps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32814"/>
                  </a:ext>
                </a:extLst>
              </a:tr>
              <a:tr h="4220454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Develop and add to the provision of PE into the BAU of the school.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Train and mentor HLTA to provide PE provision to all of KS2.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Sports for Champions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School trips and enrichment opportunities.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feedback action points.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 lead to train and mentor Sports Coordinator to lead a key phase in school.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 sports for champion athletes for the day in 2024 to align with the Olympics.  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 all children have the opportunity to take part in school sports trips and enrichment opportunities.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£3357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Continued improvement of PE provision within school.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Increased enjoyment and participation in PESSPA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Inspiration and links to school values.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Inspiration and improving the profile of PESSPA throughout school.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Training on indoor gym equipment still needed to ensure all staff confident to use it.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PE lead to continue to promote sport throughout the school and the wider community.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7944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F142794-F6AC-463F-8EE9-165D213B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>
                <a:solidFill>
                  <a:schemeClr val="accent2"/>
                </a:solidFill>
              </a:rPr>
              <a:t>Key Performance Indicator 2</a:t>
            </a:r>
            <a:r>
              <a:rPr lang="en-GB" b="1"/>
              <a:t>: </a:t>
            </a:r>
            <a:br>
              <a:rPr lang="en-GB" b="1"/>
            </a:br>
            <a:r>
              <a:rPr lang="en-GB" sz="3100"/>
              <a:t>The profile of PESSPA being raised across the school as a tool for whole school improvement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020" y="4972170"/>
            <a:ext cx="212159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C3C1ED-B2CC-8514-77AB-C6EF72AEC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375439"/>
              </p:ext>
            </p:extLst>
          </p:nvPr>
        </p:nvGraphicFramePr>
        <p:xfrm>
          <a:off x="228600" y="1825625"/>
          <a:ext cx="11830050" cy="48162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07531">
                  <a:extLst>
                    <a:ext uri="{9D8B030D-6E8A-4147-A177-3AD203B41FA5}">
                      <a16:colId xmlns:a16="http://schemas.microsoft.com/office/drawing/2014/main" val="1270143257"/>
                    </a:ext>
                  </a:extLst>
                </a:gridCol>
                <a:gridCol w="2336006">
                  <a:extLst>
                    <a:ext uri="{9D8B030D-6E8A-4147-A177-3AD203B41FA5}">
                      <a16:colId xmlns:a16="http://schemas.microsoft.com/office/drawing/2014/main" val="338316665"/>
                    </a:ext>
                  </a:extLst>
                </a:gridCol>
                <a:gridCol w="1654493">
                  <a:extLst>
                    <a:ext uri="{9D8B030D-6E8A-4147-A177-3AD203B41FA5}">
                      <a16:colId xmlns:a16="http://schemas.microsoft.com/office/drawing/2014/main" val="235727570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1037515808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452488724"/>
                    </a:ext>
                  </a:extLst>
                </a:gridCol>
              </a:tblGrid>
              <a:tr h="5475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Funding 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Sustainability </a:t>
                      </a:r>
                    </a:p>
                    <a:p>
                      <a:pPr algn="ctr"/>
                      <a:r>
                        <a:rPr lang="en-US" sz="1600" dirty="0"/>
                        <a:t>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32814"/>
                  </a:ext>
                </a:extLst>
              </a:tr>
              <a:tr h="4237154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Continued utilisation of MUF.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Training and mentoring of HLTA.  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As KPI 2.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Whole staff training in meetings or on one-2-one basis.</a:t>
                      </a: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Lesson observations.</a:t>
                      </a: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Train HLTA on Forest school’s course.  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Continue to use MUF as an external agency to provide training and mentoring to staff.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AS KPI 2</a:t>
                      </a: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Staff mentoring and feedback.</a:t>
                      </a: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Monitoring of provision once per academic year.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Book course and attend in 2024.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£6700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Profile of sport raised due to commitment in the timetable to PE and sport.  Improved staff knowledge and skills.</a:t>
                      </a: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AS KPI 2</a:t>
                      </a: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Better provision of PE across the school.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on children in terms of confidence, social skills, language and communication, motivation and concentration, physical skills and knowledge and understanding.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Phase leaders for PE.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944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53DBC7-E0ED-4878-86DE-5F1C9759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5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Key Performance Indicator 3: </a:t>
            </a:r>
            <a:br>
              <a:rPr lang="en-GB" b="1" dirty="0"/>
            </a:br>
            <a:r>
              <a:rPr lang="en-GB" sz="3100" dirty="0"/>
              <a:t>Increased confidence, knowledge and skills of all staff in teaching PE and sport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08" y="5049835"/>
            <a:ext cx="212159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0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F66DEC-4554-DEA2-BDF8-5996F6F2B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699845"/>
              </p:ext>
            </p:extLst>
          </p:nvPr>
        </p:nvGraphicFramePr>
        <p:xfrm>
          <a:off x="228600" y="1825625"/>
          <a:ext cx="11830050" cy="48162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7531">
                  <a:extLst>
                    <a:ext uri="{9D8B030D-6E8A-4147-A177-3AD203B41FA5}">
                      <a16:colId xmlns:a16="http://schemas.microsoft.com/office/drawing/2014/main" val="1270143257"/>
                    </a:ext>
                  </a:extLst>
                </a:gridCol>
                <a:gridCol w="2336006">
                  <a:extLst>
                    <a:ext uri="{9D8B030D-6E8A-4147-A177-3AD203B41FA5}">
                      <a16:colId xmlns:a16="http://schemas.microsoft.com/office/drawing/2014/main" val="338316665"/>
                    </a:ext>
                  </a:extLst>
                </a:gridCol>
                <a:gridCol w="1654493">
                  <a:extLst>
                    <a:ext uri="{9D8B030D-6E8A-4147-A177-3AD203B41FA5}">
                      <a16:colId xmlns:a16="http://schemas.microsoft.com/office/drawing/2014/main" val="235727570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1037515808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452488724"/>
                    </a:ext>
                  </a:extLst>
                </a:gridCol>
              </a:tblGrid>
              <a:tr h="5475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Funding 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Sustainability </a:t>
                      </a:r>
                    </a:p>
                    <a:p>
                      <a:pPr algn="ctr"/>
                      <a:r>
                        <a:rPr lang="en-US" sz="1600" dirty="0"/>
                        <a:t>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32814"/>
                  </a:ext>
                </a:extLst>
              </a:tr>
              <a:tr h="4237154"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Wide variety of experiences outside of school and school hours important for Parklee children. 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Opportunity to try new skills and have new experiences to enhance character, resilience and confidence.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17780" marR="0" lvl="0" indent="0" algn="l" defTabSz="914400" rtl="0" eaLnBrk="1" fontAlgn="auto" latinLnBrk="0" hangingPunct="1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17780" marR="0" lvl="0" indent="0" algn="l" defTabSz="914400" rtl="0" eaLnBrk="1" fontAlgn="auto" latinLnBrk="0" hangingPunct="1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17780" marR="0" lvl="0" indent="0" algn="l" defTabSz="914400" rtl="0" eaLnBrk="1" fontAlgn="auto" latinLnBrk="0" hangingPunct="1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A variety of after school clubs to give invaluable new skills and experiences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Curriculum, enrichment opportunities.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Curriculum, 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enrichment 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opportunities. 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Multi-sports clubs after school.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£933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Greater love of sport and experiences of different sports.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Even spread across year groups of involvement in after school sports clubs as evidenced by the registers.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Sports taster days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Climbing centre booked for LKS2  for Spring and  Summer term.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944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8D6175-35A4-4028-A2BF-12F69170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>
                <a:solidFill>
                  <a:schemeClr val="accent4"/>
                </a:solidFill>
              </a:rPr>
              <a:t>Key Performance Indicator 4: </a:t>
            </a:r>
            <a:br>
              <a:rPr lang="en-GB" b="1"/>
            </a:br>
            <a:r>
              <a:rPr lang="en-GB" sz="3100"/>
              <a:t>Broader experience of a range of sports and activities offered to all pupils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08" y="5039577"/>
            <a:ext cx="212159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254E633-4C55-B89A-3FE8-C362DA3CCC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118983"/>
              </p:ext>
            </p:extLst>
          </p:nvPr>
        </p:nvGraphicFramePr>
        <p:xfrm>
          <a:off x="228600" y="1825625"/>
          <a:ext cx="11830050" cy="48162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07531">
                  <a:extLst>
                    <a:ext uri="{9D8B030D-6E8A-4147-A177-3AD203B41FA5}">
                      <a16:colId xmlns:a16="http://schemas.microsoft.com/office/drawing/2014/main" val="1270143257"/>
                    </a:ext>
                  </a:extLst>
                </a:gridCol>
                <a:gridCol w="2336006">
                  <a:extLst>
                    <a:ext uri="{9D8B030D-6E8A-4147-A177-3AD203B41FA5}">
                      <a16:colId xmlns:a16="http://schemas.microsoft.com/office/drawing/2014/main" val="338316665"/>
                    </a:ext>
                  </a:extLst>
                </a:gridCol>
                <a:gridCol w="1654493">
                  <a:extLst>
                    <a:ext uri="{9D8B030D-6E8A-4147-A177-3AD203B41FA5}">
                      <a16:colId xmlns:a16="http://schemas.microsoft.com/office/drawing/2014/main" val="235727570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1037515808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452488724"/>
                    </a:ext>
                  </a:extLst>
                </a:gridCol>
              </a:tblGrid>
              <a:tr h="5475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Funding 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Sustainability </a:t>
                      </a:r>
                    </a:p>
                    <a:p>
                      <a:pPr algn="ctr"/>
                      <a:r>
                        <a:rPr lang="en-US" sz="1600" dirty="0"/>
                        <a:t>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32814"/>
                  </a:ext>
                </a:extLst>
              </a:tr>
              <a:tr h="4237154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Competitive sport is encouraged in both PE lessons and extracurricular activities.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800" dirty="0"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noProof="0" dirty="0">
                          <a:effectLst/>
                        </a:rPr>
                        <a:t>Commitment to Inter-schools membership will continue with planning to participate in as many local competitions as possible and as allowed by COVID-19 restrictions.</a:t>
                      </a:r>
                      <a:endParaRPr lang="en-GB" sz="1800" b="0" dirty="0"/>
                    </a:p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Participation in intra- and inter-school competitions.</a:t>
                      </a: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Commitment to competitive sport within the local authority by being an active member of Intra schools which gives access to their calendar of events.</a:t>
                      </a:r>
                    </a:p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£932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Children develop important life skills such as resilience.</a:t>
                      </a: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Positive engagement in lessons and more enjoyment.</a:t>
                      </a:r>
                    </a:p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noProof="0" dirty="0">
                          <a:effectLst/>
                        </a:rPr>
                        <a:t>Wigan Athletic kids cup football.</a:t>
                      </a:r>
                      <a:endParaRPr lang="en-US" sz="1600" b="1" u="none" strike="noStrike" noProof="0" dirty="0">
                        <a:effectLst/>
                      </a:endParaRP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noProof="0" dirty="0">
                          <a:effectLst/>
                        </a:rPr>
                        <a:t>ATSA Interschool competitions. </a:t>
                      </a:r>
                    </a:p>
                    <a:p>
                      <a:pPr marL="50800" lvl="0"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noProof="0" dirty="0">
                          <a:effectLst/>
                        </a:rPr>
                        <a:t>SEND competitions.</a:t>
                      </a:r>
                      <a:endParaRPr lang="en-US" sz="1600" b="1" u="none" strike="noStrike" noProof="0" dirty="0">
                        <a:effectLst/>
                      </a:endParaRPr>
                    </a:p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944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664A20-7305-4091-ABC9-14714937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5"/>
                </a:solidFill>
              </a:rPr>
              <a:t>Key Performance Indicator 5: </a:t>
            </a:r>
            <a:br>
              <a:rPr lang="en-GB" b="1"/>
            </a:br>
            <a:r>
              <a:rPr lang="en-GB" sz="3200"/>
              <a:t>Increased participation in competitive sport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311" y="5067301"/>
            <a:ext cx="1974360" cy="11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2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42D4-6C74-404E-A409-81FEAE8E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Swimming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1490C1-8212-47CD-9238-D4B103A54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262134"/>
              </p:ext>
            </p:extLst>
          </p:nvPr>
        </p:nvGraphicFramePr>
        <p:xfrm>
          <a:off x="1212850" y="1839754"/>
          <a:ext cx="9766300" cy="4323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354570">
                  <a:extLst>
                    <a:ext uri="{9D8B030D-6E8A-4147-A177-3AD203B41FA5}">
                      <a16:colId xmlns:a16="http://schemas.microsoft.com/office/drawing/2014/main" val="855066793"/>
                    </a:ext>
                  </a:extLst>
                </a:gridCol>
                <a:gridCol w="2411730">
                  <a:extLst>
                    <a:ext uri="{9D8B030D-6E8A-4147-A177-3AD203B41FA5}">
                      <a16:colId xmlns:a16="http://schemas.microsoft.com/office/drawing/2014/main" val="3929274063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marL="5080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Meeting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national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curriculum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requirements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for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swimming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and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water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safety.</a:t>
                      </a:r>
                      <a:endParaRPr lang="en-GB" sz="1100">
                        <a:effectLst/>
                      </a:endParaRPr>
                    </a:p>
                    <a:p>
                      <a:pPr marL="5080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marL="50800" marR="53975">
                        <a:lnSpc>
                          <a:spcPct val="9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N.B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Complete</a:t>
                      </a:r>
                      <a:r>
                        <a:rPr lang="en-GB" sz="1200" spc="-3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this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section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to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your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best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ability.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For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example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you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might</a:t>
                      </a:r>
                      <a:r>
                        <a:rPr lang="en-GB" sz="1200" spc="-3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have</a:t>
                      </a:r>
                      <a:r>
                        <a:rPr lang="en-GB" sz="1200" spc="-3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practised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safe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self-rescue</a:t>
                      </a:r>
                      <a:r>
                        <a:rPr lang="en-GB" sz="1200" spc="-3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techniques</a:t>
                      </a:r>
                      <a:r>
                        <a:rPr lang="en-GB" sz="1200" spc="-3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on</a:t>
                      </a:r>
                      <a:r>
                        <a:rPr lang="en-GB" sz="1200" spc="-25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dry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land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which you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can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transfer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to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the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pool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when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school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swimming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restarts.</a:t>
                      </a:r>
                      <a:endParaRPr lang="en-GB" sz="1100">
                        <a:effectLst/>
                      </a:endParaRPr>
                    </a:p>
                    <a:p>
                      <a:pPr marL="5080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Due</a:t>
                      </a:r>
                      <a:r>
                        <a:rPr lang="en-GB" sz="1200" spc="-3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to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exceptional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circumstances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priority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should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be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given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to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ensuring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that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pupils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can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perform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safe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self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rescue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even</a:t>
                      </a:r>
                      <a:endParaRPr lang="en-GB" sz="1100">
                        <a:effectLst/>
                      </a:endParaRPr>
                    </a:p>
                    <a:p>
                      <a:pPr marL="50800">
                        <a:lnSpc>
                          <a:spcPts val="141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if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they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do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not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fully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meet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the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first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two</a:t>
                      </a:r>
                      <a:r>
                        <a:rPr lang="en-GB" sz="1200" spc="-2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requirements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of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the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NC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programme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of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study.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314491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marL="50800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What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percentage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of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your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current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Year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6</a:t>
                      </a:r>
                      <a:r>
                        <a:rPr lang="en-GB" sz="1200" spc="-3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cohort</a:t>
                      </a:r>
                      <a:r>
                        <a:rPr lang="en-GB" sz="1200" spc="-4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swim</a:t>
                      </a:r>
                      <a:r>
                        <a:rPr lang="en-GB" sz="1200" spc="-3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competently,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confidently</a:t>
                      </a:r>
                      <a:r>
                        <a:rPr lang="en-GB" sz="1200" spc="-3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and</a:t>
                      </a:r>
                      <a:r>
                        <a:rPr lang="en-GB" sz="1200" spc="-4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proficiently</a:t>
                      </a:r>
                      <a:r>
                        <a:rPr lang="en-GB" sz="1200" spc="-3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over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distance</a:t>
                      </a:r>
                      <a:r>
                        <a:rPr lang="en-GB" sz="1200" spc="-4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of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at</a:t>
                      </a:r>
                      <a:r>
                        <a:rPr lang="en-GB" sz="1200" spc="-25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least</a:t>
                      </a:r>
                      <a:r>
                        <a:rPr lang="en-GB" sz="1200" spc="-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25 metres?</a:t>
                      </a:r>
                      <a:endParaRPr lang="en-GB" sz="1100" dirty="0">
                        <a:effectLst/>
                      </a:endParaRPr>
                    </a:p>
                    <a:p>
                      <a:pPr marL="50800" marR="53975">
                        <a:lnSpc>
                          <a:spcPct val="9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N.B.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Even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though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your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pupils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may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swim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in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another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year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please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report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on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their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attainment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on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leaving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primary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school </a:t>
                      </a:r>
                      <a:r>
                        <a:rPr lang="en-GB" sz="1200" spc="-25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at</a:t>
                      </a:r>
                      <a:r>
                        <a:rPr lang="en-GB" sz="1200" spc="-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the end of</a:t>
                      </a:r>
                      <a:r>
                        <a:rPr lang="en-GB" sz="1200" spc="-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the summer</a:t>
                      </a:r>
                      <a:r>
                        <a:rPr lang="en-GB" sz="1200" spc="-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term 2023.</a:t>
                      </a:r>
                      <a:endParaRPr lang="en-GB" sz="1100" dirty="0">
                        <a:effectLst/>
                      </a:endParaRPr>
                    </a:p>
                    <a:p>
                      <a:pPr marL="5080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Please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see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note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above.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65950"/>
                  </a:ext>
                </a:extLst>
              </a:tr>
              <a:tr h="755015">
                <a:tc>
                  <a:txBody>
                    <a:bodyPr/>
                    <a:lstStyle/>
                    <a:p>
                      <a:pPr marL="50800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What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percentage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of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your</a:t>
                      </a:r>
                      <a:r>
                        <a:rPr lang="en-GB" sz="1200" spc="-5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current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Year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6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cohort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use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range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of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strokes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effectively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[for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example,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front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crawl,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backstroke</a:t>
                      </a:r>
                      <a:r>
                        <a:rPr lang="en-GB" sz="1200" spc="-25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and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breaststroke]?</a:t>
                      </a:r>
                      <a:endParaRPr lang="en-GB" sz="1100">
                        <a:effectLst/>
                      </a:endParaRPr>
                    </a:p>
                    <a:p>
                      <a:pPr marL="5080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Please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see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note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above.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89267"/>
                  </a:ext>
                </a:extLst>
              </a:tr>
              <a:tr h="779145">
                <a:tc>
                  <a:txBody>
                    <a:bodyPr/>
                    <a:lstStyle/>
                    <a:p>
                      <a:pPr marL="5080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What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percentage</a:t>
                      </a:r>
                      <a:r>
                        <a:rPr lang="en-GB" sz="1200" spc="-5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of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your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current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Year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6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cohort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perform</a:t>
                      </a:r>
                      <a:r>
                        <a:rPr lang="en-GB" sz="1200" spc="-4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safe</a:t>
                      </a:r>
                      <a:r>
                        <a:rPr lang="en-GB" sz="1200" spc="-5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self-rescue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in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different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water-based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situations?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3927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50800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Schools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can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choose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to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use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the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Primary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PE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and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sport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premium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to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provide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additional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provision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for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swimming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but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this</a:t>
                      </a:r>
                      <a:r>
                        <a:rPr lang="en-GB" sz="1200" spc="-26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must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be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for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activity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over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and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above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the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national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curriculum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requirements.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Have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you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used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it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in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this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way?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following 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 lockdowns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1791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096" y="5625894"/>
            <a:ext cx="885567" cy="5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E7ED6C182ED408A69B174A1B81E82" ma:contentTypeVersion="18" ma:contentTypeDescription="Create a new document." ma:contentTypeScope="" ma:versionID="128cbba7d7b969790eed124b066b4716">
  <xsd:schema xmlns:xsd="http://www.w3.org/2001/XMLSchema" xmlns:xs="http://www.w3.org/2001/XMLSchema" xmlns:p="http://schemas.microsoft.com/office/2006/metadata/properties" xmlns:ns2="91c74df8-1e46-45b4-bd67-b5e67cb8cfb2" xmlns:ns3="912e7bfb-0f1d-4096-82cb-c34f89414f40" targetNamespace="http://schemas.microsoft.com/office/2006/metadata/properties" ma:root="true" ma:fieldsID="444bed5e30ae8852ea223d6d792cf481" ns2:_="" ns3:_="">
    <xsd:import namespace="91c74df8-1e46-45b4-bd67-b5e67cb8cfb2"/>
    <xsd:import namespace="912e7bfb-0f1d-4096-82cb-c34f89414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74df8-1e46-45b4-bd67-b5e67cb8c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ea0db1e-6074-4392-8ead-a15cfd046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e7bfb-0f1d-4096-82cb-c34f89414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63ae3a-8fb2-4425-9368-146fce48696f}" ma:internalName="TaxCatchAll" ma:showField="CatchAllData" ma:web="912e7bfb-0f1d-4096-82cb-c34f89414f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2e7bfb-0f1d-4096-82cb-c34f89414f40" xsi:nil="true"/>
    <lcf76f155ced4ddcb4097134ff3c332f xmlns="91c74df8-1e46-45b4-bd67-b5e67cb8cfb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D6AEF-EAEA-44AD-875F-B259486003B4}"/>
</file>

<file path=customXml/itemProps2.xml><?xml version="1.0" encoding="utf-8"?>
<ds:datastoreItem xmlns:ds="http://schemas.openxmlformats.org/officeDocument/2006/customXml" ds:itemID="{BE30B81F-89BB-45E2-8C33-12E93FAEF92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A0C247-CF14-44F3-84F4-1C24D501EA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1120</Words>
  <Application>Microsoft Office PowerPoint</Application>
  <PresentationFormat>Widescreen</PresentationFormat>
  <Paragraphs>216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PE Budget Proposal  for 2023-24</vt:lpstr>
      <vt:lpstr>Key Performance Indicators (KPIs)</vt:lpstr>
      <vt:lpstr>Sports Premium Grant (SPG)  2023/2024 Proposal</vt:lpstr>
      <vt:lpstr>Key Performance Indicator 1:  The engagement of all pupils in regular physical activity.</vt:lpstr>
      <vt:lpstr>Key Performance Indicator 2:  The profile of PESSPA being raised across the school as a tool for whole school improvement</vt:lpstr>
      <vt:lpstr>Key Performance Indicator 3:  Increased confidence, knowledge and skills of all staff in teaching PE and sport</vt:lpstr>
      <vt:lpstr>Key Performance Indicator 4:  Broader experience of a range of sports and activities offered to all pupils</vt:lpstr>
      <vt:lpstr>Key Performance Indicator 5:  Increased participation in competitive sport</vt:lpstr>
      <vt:lpstr>Swimming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 Budget Proposal  for 2022-23</dc:title>
  <dc:creator>Paul Wade</dc:creator>
  <cp:lastModifiedBy>Dawn Roper</cp:lastModifiedBy>
  <cp:revision>11</cp:revision>
  <dcterms:created xsi:type="dcterms:W3CDTF">2022-06-08T12:40:51Z</dcterms:created>
  <dcterms:modified xsi:type="dcterms:W3CDTF">2023-10-31T13:04:22Z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0x0101006BAE7ED6C182ED408A69B174A1B81E82</vt:lpwstr>
  </property>
</Properties>
</file>